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C5967-2C71-4F45-9DB2-40AE936CA1A9}" type="datetimeFigureOut">
              <a:rPr lang="el-GR" smtClean="0"/>
              <a:pPr/>
              <a:t>7/3/2017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53BDC-561D-4BEB-A1BF-F8FB1B41C576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5EFE-D223-4372-979C-37353C3F91A7}" type="datetimeFigureOut">
              <a:rPr lang="el-GR" smtClean="0"/>
              <a:pPr/>
              <a:t>7/3/2017</a:t>
            </a:fld>
            <a:endParaRPr lang="el-GR" dirty="0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1F4A-C74F-4F63-A8C4-ADDD4C19F86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5EFE-D223-4372-979C-37353C3F91A7}" type="datetimeFigureOut">
              <a:rPr lang="el-GR" smtClean="0"/>
              <a:pPr/>
              <a:t>7/3/2017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1F4A-C74F-4F63-A8C4-ADDD4C19F86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5EFE-D223-4372-979C-37353C3F91A7}" type="datetimeFigureOut">
              <a:rPr lang="el-GR" smtClean="0"/>
              <a:pPr/>
              <a:t>7/3/2017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1F4A-C74F-4F63-A8C4-ADDD4C19F86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5EFE-D223-4372-979C-37353C3F91A7}" type="datetimeFigureOut">
              <a:rPr lang="el-GR" smtClean="0"/>
              <a:pPr/>
              <a:t>7/3/2017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1F4A-C74F-4F63-A8C4-ADDD4C19F86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5EFE-D223-4372-979C-37353C3F91A7}" type="datetimeFigureOut">
              <a:rPr lang="el-GR" smtClean="0"/>
              <a:pPr/>
              <a:t>7/3/2017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1F4A-C74F-4F63-A8C4-ADDD4C19F86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5EFE-D223-4372-979C-37353C3F91A7}" type="datetimeFigureOut">
              <a:rPr lang="el-GR" smtClean="0"/>
              <a:pPr/>
              <a:t>7/3/2017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1F4A-C74F-4F63-A8C4-ADDD4C19F86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5EFE-D223-4372-979C-37353C3F91A7}" type="datetimeFigureOut">
              <a:rPr lang="el-GR" smtClean="0"/>
              <a:pPr/>
              <a:t>7/3/2017</a:t>
            </a:fld>
            <a:endParaRPr lang="el-GR" dirty="0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1F4A-C74F-4F63-A8C4-ADDD4C19F86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5EFE-D223-4372-979C-37353C3F91A7}" type="datetimeFigureOut">
              <a:rPr lang="el-GR" smtClean="0"/>
              <a:pPr/>
              <a:t>7/3/2017</a:t>
            </a:fld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1F4A-C74F-4F63-A8C4-ADDD4C19F86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5EFE-D223-4372-979C-37353C3F91A7}" type="datetimeFigureOut">
              <a:rPr lang="el-GR" smtClean="0"/>
              <a:pPr/>
              <a:t>7/3/2017</a:t>
            </a:fld>
            <a:endParaRPr lang="el-GR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1F4A-C74F-4F63-A8C4-ADDD4C19F86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5EFE-D223-4372-979C-37353C3F91A7}" type="datetimeFigureOut">
              <a:rPr lang="el-GR" smtClean="0"/>
              <a:pPr/>
              <a:t>7/3/2017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1F4A-C74F-4F63-A8C4-ADDD4C19F86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Ψαλίδισμα και στρογγύλεμα μίας γωνίας του ορθογωνίου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- Ορθογώνιο τρίγωνο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5EFE-D223-4372-979C-37353C3F91A7}" type="datetimeFigureOut">
              <a:rPr lang="el-GR" smtClean="0"/>
              <a:pPr/>
              <a:t>7/3/2017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9671F4A-C74F-4F63-A8C4-ADDD4C19F862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dirty="0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10" name="9 - Ελεύθερη σχεδίαση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- Ελεύθερη σχεδίαση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075EFE-D223-4372-979C-37353C3F91A7}" type="datetimeFigureOut">
              <a:rPr lang="el-GR" smtClean="0"/>
              <a:pPr/>
              <a:t>7/3/2017</a:t>
            </a:fld>
            <a:endParaRPr lang="el-GR" dirty="0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671F4A-C74F-4F63-A8C4-ADDD4C19F862}" type="slidenum">
              <a:rPr lang="el-GR" smtClean="0"/>
              <a:pPr/>
              <a:t>‹#›</a:t>
            </a:fld>
            <a:endParaRPr lang="el-GR" dirty="0"/>
          </a:p>
        </p:txBody>
      </p:sp>
      <p:grpSp>
        <p:nvGrpSpPr>
          <p:cNvPr id="2" name="1 - Ομάδα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- Ελεύθερη σχεδίαση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- Ελεύθερη σχεδίαση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du.edu/ts/security/risk-assessment/information-systems-risk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1628800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>Θέματα Ηθικής στα Πληροφοριακά Συστήματα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55496" y="6381328"/>
            <a:ext cx="7488504" cy="476672"/>
          </a:xfrm>
        </p:spPr>
        <p:txBody>
          <a:bodyPr>
            <a:normAutofit lnSpcReduction="10000"/>
          </a:bodyPr>
          <a:lstStyle/>
          <a:p>
            <a:r>
              <a:rPr lang="el-GR" dirty="0" smtClean="0"/>
              <a:t>Γιάννης Μπουλάς</a:t>
            </a:r>
            <a:endParaRPr lang="el-GR" dirty="0"/>
          </a:p>
        </p:txBody>
      </p:sp>
      <p:pic>
        <p:nvPicPr>
          <p:cNvPr id="5" name="4 - Εικόνα" descr="cybe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700808"/>
            <a:ext cx="7056784" cy="456485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/>
              <a:t>Βιβλιογραφία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ETHICS_2013, </a:t>
            </a:r>
            <a:r>
              <a:rPr lang="el-GR" dirty="0" smtClean="0"/>
              <a:t>ΤΖΑΜΑΡΟΥ ΣΤΕΛΛΑ</a:t>
            </a:r>
          </a:p>
          <a:p>
            <a:endParaRPr lang="el-GR" dirty="0" smtClean="0"/>
          </a:p>
          <a:p>
            <a:r>
              <a:rPr lang="el-GR" sz="1000" dirty="0" smtClean="0"/>
              <a:t>[</a:t>
            </a:r>
            <a:r>
              <a:rPr lang="en-US" sz="1000" dirty="0" smtClean="0"/>
              <a:t>https://el.wikipedia.org/wiki/%CE%A0%CE%BB%CE%B7%CF%81%CE%BF%CF%86%CE%BF%CF%81%CE%B9%CE%B1%CE%BA%CE%AC_%CF%83%CF%85%CF%83%CF%84%CE%AE%CE%BC%CE%B1%CF%84%CE%B1</a:t>
            </a:r>
            <a:r>
              <a:rPr lang="el-GR" sz="1000" dirty="0" smtClean="0"/>
              <a:t>]</a:t>
            </a:r>
          </a:p>
          <a:p>
            <a:endParaRPr lang="el-GR" sz="1000" dirty="0" smtClean="0"/>
          </a:p>
          <a:p>
            <a:r>
              <a:rPr lang="el-GR" sz="1500" dirty="0" smtClean="0"/>
              <a:t>[</a:t>
            </a:r>
            <a:r>
              <a:rPr lang="en-US" sz="1500" dirty="0" smtClean="0"/>
              <a:t>https://dspace.lib.uom.gr/handle/2159/14856</a:t>
            </a:r>
            <a:r>
              <a:rPr lang="el-GR" sz="1500" dirty="0" smtClean="0"/>
              <a:t>]</a:t>
            </a:r>
          </a:p>
          <a:p>
            <a:r>
              <a:rPr lang="el-GR" sz="1500" dirty="0" smtClean="0">
                <a:hlinkClick r:id="rId2"/>
              </a:rPr>
              <a:t>[</a:t>
            </a:r>
            <a:r>
              <a:rPr lang="en-US" sz="1500" dirty="0" smtClean="0">
                <a:hlinkClick r:id="rId2"/>
              </a:rPr>
              <a:t>https://www.odu.edu/ts/security/risk-assessment/information-systems-risks</a:t>
            </a:r>
            <a:r>
              <a:rPr lang="el-GR" sz="1500" dirty="0" smtClean="0"/>
              <a:t>]</a:t>
            </a:r>
          </a:p>
          <a:p>
            <a:r>
              <a:rPr lang="el-GR" sz="1500" dirty="0" smtClean="0"/>
              <a:t>[</a:t>
            </a:r>
            <a:r>
              <a:rPr lang="en-US" sz="1500" dirty="0" smtClean="0"/>
              <a:t>http://www.ef.uns.ac.rs/mis/archive-pdf/2009%20-%20No1/MIS2009_1_3.pdf</a:t>
            </a:r>
            <a:r>
              <a:rPr lang="el-GR" sz="1500" dirty="0" smtClean="0"/>
              <a:t>]</a:t>
            </a:r>
          </a:p>
          <a:p>
            <a:r>
              <a:rPr lang="el-GR" sz="1500" dirty="0" smtClean="0"/>
              <a:t>[</a:t>
            </a:r>
            <a:r>
              <a:rPr lang="en-US" sz="1500" dirty="0" smtClean="0"/>
              <a:t>http://www.sciencedirect.com/science/article/pii/S1877050914006528</a:t>
            </a:r>
            <a:r>
              <a:rPr lang="el-GR" sz="1500" dirty="0" smtClean="0"/>
              <a:t>]</a:t>
            </a:r>
          </a:p>
          <a:p>
            <a:r>
              <a:rPr lang="el-GR" sz="1500" dirty="0" smtClean="0"/>
              <a:t>[</a:t>
            </a:r>
            <a:r>
              <a:rPr lang="en-US" sz="1500" dirty="0" smtClean="0"/>
              <a:t>https://ist.mit.edu/security/data_risks</a:t>
            </a:r>
            <a:r>
              <a:rPr lang="el-GR" sz="1500" smtClean="0"/>
              <a:t>]</a:t>
            </a:r>
            <a:endParaRPr lang="el-GR" sz="15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>Τι Είναι τα Πληροφοριακά Συστήματα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Πληροφοριακό Σύστημα είναι ένα λογισμικό που επιτρέπει την καλύτερη οργάνωση και ανάλυση δεδομένων, με στόχο την ευκολότερη λύση προβλημάτων που αφορούν την λειτουργία ενός οργανισμού. </a:t>
            </a:r>
          </a:p>
          <a:p>
            <a:endParaRPr lang="el-GR" dirty="0" smtClean="0">
              <a:latin typeface="+mj-lt"/>
            </a:endParaRPr>
          </a:p>
          <a:p>
            <a:endParaRPr lang="el-GR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Πληροφοριακά Συστήματα είναι μια ομάδα δεδομένων που αλληλεπιδρούν μεταξύ τους και παράγουν πληροφορίες. </a:t>
            </a:r>
            <a:endParaRPr lang="el-GR" dirty="0"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>Χρήση Πληροφοριακών Συστημάτων/ Προτερήματα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r>
              <a:rPr lang="el-GR" dirty="0" smtClean="0">
                <a:latin typeface="+mj-lt"/>
              </a:rPr>
              <a:t>Να επεξεργάζονται ακατέργαστα δεδομένα και να τα μετατρέπουν σε χρήσιμες για τον οργανισμό πληροφορίες. </a:t>
            </a:r>
          </a:p>
          <a:p>
            <a:endParaRPr lang="el-GR" dirty="0"/>
          </a:p>
        </p:txBody>
      </p:sp>
      <p:pic>
        <p:nvPicPr>
          <p:cNvPr id="4" name="3 - Εικόνα" descr="TECH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780928"/>
            <a:ext cx="5752592" cy="396569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>Κίνδυνοι Χρήσης Πληροφοριακών Συστημάτων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772816"/>
            <a:ext cx="8964488" cy="5085184"/>
          </a:xfrm>
        </p:spPr>
        <p:txBody>
          <a:bodyPr>
            <a:normAutofit lnSpcReduction="10000"/>
          </a:bodyPr>
          <a:lstStyle/>
          <a:p>
            <a:r>
              <a:rPr lang="el-GR" b="1" dirty="0" smtClean="0">
                <a:latin typeface="+mj-lt"/>
              </a:rPr>
              <a:t>1 ) Ηλεκτρονικό Έγκλημα</a:t>
            </a:r>
            <a:r>
              <a:rPr lang="en-US" b="1" dirty="0" smtClean="0">
                <a:latin typeface="+mj-lt"/>
              </a:rPr>
              <a:t>       </a:t>
            </a:r>
            <a:r>
              <a:rPr lang="el-GR" b="1" dirty="0" smtClean="0">
                <a:latin typeface="+mj-lt"/>
              </a:rPr>
              <a:t>2 ) Αμέλεια και άγνοια χειριστών</a:t>
            </a:r>
            <a:endParaRPr lang="el-GR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Α</a:t>
            </a:r>
            <a:r>
              <a:rPr lang="en-US" dirty="0" smtClean="0">
                <a:latin typeface="+mj-lt"/>
              </a:rPr>
              <a:t>) </a:t>
            </a:r>
            <a:r>
              <a:rPr lang="el-GR" dirty="0" smtClean="0">
                <a:latin typeface="+mj-lt"/>
              </a:rPr>
              <a:t>Οι </a:t>
            </a:r>
            <a:r>
              <a:rPr lang="en-US" dirty="0" smtClean="0">
                <a:latin typeface="+mj-lt"/>
              </a:rPr>
              <a:t>Hacker                               A</a:t>
            </a:r>
            <a:r>
              <a:rPr lang="el-GR" dirty="0" smtClean="0">
                <a:latin typeface="+mj-lt"/>
              </a:rPr>
              <a:t>) Ανθρώπινο Λάθος</a:t>
            </a:r>
          </a:p>
          <a:p>
            <a:r>
              <a:rPr lang="en-US" dirty="0" smtClean="0">
                <a:latin typeface="+mj-lt"/>
              </a:rPr>
              <a:t>B) </a:t>
            </a:r>
            <a:r>
              <a:rPr lang="el-GR" dirty="0" smtClean="0">
                <a:latin typeface="+mj-lt"/>
              </a:rPr>
              <a:t>Κλοπή Κωδικών</a:t>
            </a:r>
            <a:r>
              <a:rPr lang="en-US" dirty="0" smtClean="0">
                <a:latin typeface="+mj-lt"/>
              </a:rPr>
              <a:t>                    </a:t>
            </a:r>
            <a:r>
              <a:rPr lang="el-GR" dirty="0" smtClean="0">
                <a:latin typeface="+mj-lt"/>
              </a:rPr>
              <a:t>Β) Εισαγωγή Λανθασμένων </a:t>
            </a:r>
            <a:r>
              <a:rPr lang="en-US" dirty="0" smtClean="0">
                <a:latin typeface="+mj-lt"/>
              </a:rPr>
              <a:t>     </a:t>
            </a:r>
            <a:r>
              <a:rPr lang="en-US" sz="100" dirty="0" smtClean="0">
                <a:latin typeface="+mj-lt"/>
              </a:rPr>
              <a:t>.             </a:t>
            </a:r>
            <a:r>
              <a:rPr lang="en-US" dirty="0" smtClean="0"/>
              <a:t>                                        </a:t>
            </a:r>
            <a:r>
              <a:rPr lang="el-GR" sz="100" dirty="0" smtClean="0"/>
              <a:t>. </a:t>
            </a:r>
            <a:r>
              <a:rPr lang="el-GR" dirty="0" smtClean="0"/>
              <a:t>                                                         Δεδομένων</a:t>
            </a:r>
            <a:endParaRPr lang="el-GR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Γ</a:t>
            </a:r>
            <a:r>
              <a:rPr lang="en-US" dirty="0" smtClean="0">
                <a:latin typeface="+mj-lt"/>
              </a:rPr>
              <a:t>) </a:t>
            </a:r>
            <a:r>
              <a:rPr lang="el-GR" dirty="0" smtClean="0">
                <a:latin typeface="+mj-lt"/>
              </a:rPr>
              <a:t>Ιοί</a:t>
            </a:r>
            <a:r>
              <a:rPr lang="en-US" dirty="0" smtClean="0">
                <a:latin typeface="+mj-lt"/>
              </a:rPr>
              <a:t>                                            </a:t>
            </a:r>
            <a:r>
              <a:rPr lang="el-GR" b="1" dirty="0" smtClean="0">
                <a:latin typeface="+mj-lt"/>
              </a:rPr>
              <a:t>3 ) Δυσλειτουργεία Λογισμικού</a:t>
            </a:r>
            <a:r>
              <a:rPr lang="en-US" dirty="0" smtClean="0">
                <a:latin typeface="+mj-lt"/>
              </a:rPr>
              <a:t> </a:t>
            </a:r>
            <a:endParaRPr lang="el-GR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Δ</a:t>
            </a:r>
            <a:r>
              <a:rPr lang="en-US" dirty="0" smtClean="0">
                <a:latin typeface="+mj-lt"/>
              </a:rPr>
              <a:t>) Malware                                A</a:t>
            </a:r>
            <a:r>
              <a:rPr lang="el-GR" dirty="0" smtClean="0">
                <a:latin typeface="+mj-lt"/>
              </a:rPr>
              <a:t>) Ανεπάρκεια </a:t>
            </a:r>
            <a:r>
              <a:rPr lang="en-US" dirty="0" smtClean="0">
                <a:latin typeface="+mj-lt"/>
              </a:rPr>
              <a:t>Software </a:t>
            </a:r>
            <a:r>
              <a:rPr lang="el-GR" dirty="0" smtClean="0">
                <a:latin typeface="+mj-lt"/>
              </a:rPr>
              <a:t>ή</a:t>
            </a:r>
            <a:endParaRPr lang="en-US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Ε) </a:t>
            </a:r>
            <a:r>
              <a:rPr lang="en-US" dirty="0" smtClean="0">
                <a:latin typeface="+mj-lt"/>
              </a:rPr>
              <a:t>Spam                                                 Hardware</a:t>
            </a:r>
            <a:endParaRPr lang="el-GR" dirty="0" smtClean="0">
              <a:latin typeface="+mj-lt"/>
            </a:endParaRPr>
          </a:p>
          <a:p>
            <a:pPr>
              <a:buNone/>
            </a:pPr>
            <a:r>
              <a:rPr lang="en-US" dirty="0" smtClean="0">
                <a:latin typeface="+mj-lt"/>
              </a:rPr>
              <a:t>                                          </a:t>
            </a:r>
            <a:r>
              <a:rPr lang="el-GR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    </a:t>
            </a:r>
            <a:endParaRPr lang="el-GR" dirty="0" smtClean="0">
              <a:latin typeface="+mj-lt"/>
            </a:endParaRPr>
          </a:p>
          <a:p>
            <a:pPr>
              <a:buNone/>
            </a:pPr>
            <a:r>
              <a:rPr lang="en-US" b="1" dirty="0" smtClean="0">
                <a:latin typeface="+mj-lt"/>
              </a:rPr>
              <a:t>                                                        </a:t>
            </a:r>
            <a:r>
              <a:rPr lang="el-GR" b="1" dirty="0" smtClean="0">
                <a:latin typeface="+mj-lt"/>
              </a:rPr>
              <a:t>4 ) Περιβαλλοντικοί Παράγοντες</a:t>
            </a:r>
            <a:endParaRPr lang="el-GR" dirty="0" smtClean="0">
              <a:latin typeface="+mj-lt"/>
            </a:endParaRPr>
          </a:p>
          <a:p>
            <a:pPr>
              <a:buNone/>
            </a:pPr>
            <a:r>
              <a:rPr lang="en-US" dirty="0" smtClean="0">
                <a:latin typeface="+mj-lt"/>
              </a:rPr>
              <a:t>                                                        </a:t>
            </a:r>
            <a:r>
              <a:rPr lang="el-GR" dirty="0" smtClean="0">
                <a:latin typeface="+mj-lt"/>
              </a:rPr>
              <a:t>Α) Φυσικές Καταστροφές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                                                        </a:t>
            </a:r>
            <a:r>
              <a:rPr lang="el-GR" dirty="0" smtClean="0">
                <a:latin typeface="+mj-lt"/>
              </a:rPr>
              <a:t>Β) Αυξομειώσεις/ Τάσεις του </a:t>
            </a:r>
            <a:r>
              <a:rPr lang="en-US" dirty="0" smtClean="0">
                <a:latin typeface="+mj-lt"/>
              </a:rPr>
              <a:t>                                            </a:t>
            </a:r>
            <a:r>
              <a:rPr lang="el-GR" dirty="0" smtClean="0">
                <a:latin typeface="+mj-lt"/>
              </a:rPr>
              <a:t> </a:t>
            </a:r>
            <a:r>
              <a:rPr lang="el-GR" sz="100" dirty="0" smtClean="0">
                <a:latin typeface="+mj-lt"/>
              </a:rPr>
              <a:t>.</a:t>
            </a:r>
            <a:r>
              <a:rPr lang="el-GR" dirty="0" smtClean="0">
                <a:latin typeface="+mj-lt"/>
              </a:rPr>
              <a:t>                                                                     </a:t>
            </a:r>
            <a:r>
              <a:rPr lang="el-GR" dirty="0" err="1" smtClean="0">
                <a:latin typeface="+mj-lt"/>
              </a:rPr>
              <a:t>Ηλεκτρισμου</a:t>
            </a:r>
            <a:endParaRPr lang="el-GR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>Μέτρα Ασφαλείας Κατά Απειλών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/>
          <a:lstStyle/>
          <a:p>
            <a:r>
              <a:rPr lang="el-GR" dirty="0" smtClean="0">
                <a:latin typeface="+mj-lt"/>
              </a:rPr>
              <a:t>Εταιρικά Τμήματα με εξειδίκευση στην χρήση και συντήρηση πληροφοριακών συστημάτων. </a:t>
            </a:r>
            <a:endParaRPr lang="en-US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Ειδικό τμήμα ηλεκτρονικού εγκλήματος της αστυνομίας. </a:t>
            </a:r>
            <a:endParaRPr lang="el-GR" dirty="0">
              <a:latin typeface="+mj-lt"/>
            </a:endParaRPr>
          </a:p>
        </p:txBody>
      </p:sp>
      <p:pic>
        <p:nvPicPr>
          <p:cNvPr id="4" name="3 - Εικόνα" descr="diwxi-ilektronikou-egklimat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3645024"/>
            <a:ext cx="5468211" cy="3075484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/>
          <a:lstStyle/>
          <a:p>
            <a:pPr algn="ctr"/>
            <a:r>
              <a:rPr lang="el-GR" dirty="0" smtClean="0"/>
              <a:t>Η Ηθική του Θέματος</a:t>
            </a:r>
            <a:endParaRPr lang="el-GR" dirty="0"/>
          </a:p>
        </p:txBody>
      </p:sp>
      <p:pic>
        <p:nvPicPr>
          <p:cNvPr id="4" name="3 - Θέση περιεχομένου" descr="operator-1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340768"/>
            <a:ext cx="5184576" cy="3467185"/>
          </a:xfrm>
        </p:spPr>
      </p:pic>
      <p:pic>
        <p:nvPicPr>
          <p:cNvPr id="5" name="4 - Εικόνα" descr="10461162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140968"/>
            <a:ext cx="5328592" cy="3625580"/>
          </a:xfrm>
          <a:prstGeom prst="rect">
            <a:avLst/>
          </a:prstGeom>
        </p:spPr>
      </p:pic>
      <p:sp>
        <p:nvSpPr>
          <p:cNvPr id="6" name="2 - Θέση περιεχομένου"/>
          <p:cNvSpPr txBox="1">
            <a:spLocks/>
          </p:cNvSpPr>
          <p:nvPr/>
        </p:nvSpPr>
        <p:spPr>
          <a:xfrm>
            <a:off x="0" y="1268760"/>
            <a:ext cx="8964488" cy="54726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l-G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smtClean="0">
                <a:latin typeface="+mj-lt"/>
              </a:rPr>
              <a:t>                                                            </a:t>
            </a:r>
            <a:r>
              <a:rPr lang="el-GR" sz="2600" dirty="0" smtClean="0">
                <a:latin typeface="+mj-lt"/>
              </a:rPr>
              <a:t>       Παράδειγμα              </a:t>
            </a:r>
            <a:r>
              <a:rPr lang="el-GR" sz="100" dirty="0" smtClean="0">
                <a:latin typeface="+mj-lt"/>
              </a:rPr>
              <a:t>.       </a:t>
            </a:r>
            <a:endParaRPr lang="el-GR" sz="2600" dirty="0" smtClean="0">
              <a:latin typeface="+mj-lt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el-GR" sz="2600" dirty="0" smtClean="0">
                <a:latin typeface="+mj-lt"/>
              </a:rPr>
              <a:t>                                                                        Διαφημιστικών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l-G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l-G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                                                              Προώθησης 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l-G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l-G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l-G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l-G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Σκάνδαλο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en-US" sz="2600" noProof="0" dirty="0" smtClean="0">
                <a:latin typeface="+mj-lt"/>
              </a:rPr>
              <a:t>    Yahoo</a:t>
            </a:r>
            <a:endParaRPr kumimoji="0" lang="el-G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l-G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>Δεοντολογία και Επαγγελματικοί Κώδικες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T</a:t>
            </a:r>
            <a:r>
              <a:rPr lang="el-GR" dirty="0" smtClean="0">
                <a:latin typeface="+mj-lt"/>
              </a:rPr>
              <a:t>ην αποφυγή βλάβης σε τρίτους.</a:t>
            </a:r>
            <a:endParaRPr lang="en-US" dirty="0" smtClean="0">
              <a:latin typeface="+mj-lt"/>
            </a:endParaRPr>
          </a:p>
          <a:p>
            <a:endParaRPr lang="el-GR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T</a:t>
            </a:r>
            <a:r>
              <a:rPr lang="el-GR" dirty="0" smtClean="0">
                <a:latin typeface="+mj-lt"/>
              </a:rPr>
              <a:t>ο σεβασμό των δικαιωμάτων ιδιοκτησίας και πνευματικών δικαιωμάτων.</a:t>
            </a:r>
            <a:endParaRPr lang="en-US" dirty="0" smtClean="0">
              <a:latin typeface="+mj-lt"/>
            </a:endParaRPr>
          </a:p>
          <a:p>
            <a:endParaRPr lang="el-GR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Το σεβασμό του προσωπικού απορρήτου.</a:t>
            </a:r>
            <a:endParaRPr lang="en-US" dirty="0" smtClean="0">
              <a:latin typeface="+mj-lt"/>
            </a:endParaRPr>
          </a:p>
          <a:p>
            <a:endParaRPr lang="el-GR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Τον καθορισμό και καταμερισμό της ευθυνών.</a:t>
            </a:r>
          </a:p>
          <a:p>
            <a:endParaRPr lang="el-GR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>Ευρωπαϊκές Οδηγίες Προστασίας Δεδομένων 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040560"/>
          </a:xfrm>
        </p:spPr>
        <p:txBody>
          <a:bodyPr>
            <a:normAutofit fontScale="92500" lnSpcReduction="20000"/>
          </a:bodyPr>
          <a:lstStyle/>
          <a:p>
            <a:r>
              <a:rPr lang="el-GR" dirty="0" smtClean="0">
                <a:latin typeface="+mj-lt"/>
              </a:rPr>
              <a:t>Επιβάλουν στις επιχειρήσεις να ανακοινώνουν τον τρόπο αποθήκευσης και χρήσης των προσωπικών δεδομένων που συλλέγουν.</a:t>
            </a:r>
            <a:endParaRPr lang="en-US" dirty="0" smtClean="0">
              <a:latin typeface="+mj-lt"/>
            </a:endParaRPr>
          </a:p>
          <a:p>
            <a:endParaRPr lang="el-GR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Απαιτούν ενημερωμένη συγκατάθεση του πελάτη, με γνώση όλων των στοιχείων που απαιτούνται για τη λήψη μιας λογικής απόφασης. </a:t>
            </a:r>
            <a:endParaRPr lang="en-US" dirty="0" smtClean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Απαγορεύουν τη διαβίβαση δεδομένων σε τρίτες χώρες (όπως οι ΗΠΑ) ή τουλάχιστον σε χώρες που δεν παρέχουν αντίστοιχους κανονισμούς προστασίας</a:t>
            </a:r>
            <a:r>
              <a:rPr lang="en-US" dirty="0" smtClean="0">
                <a:latin typeface="+mj-lt"/>
              </a:rPr>
              <a:t>.</a:t>
            </a:r>
          </a:p>
          <a:p>
            <a:endParaRPr lang="en-US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Και τέλος, η Ευρωπαϊκή Ένωση μαζί με το Υπουργείο Εμπορίου των ΗΠΑ έχουν αναπτύξει το πλαίσιο </a:t>
            </a:r>
            <a:r>
              <a:rPr lang="el-GR" smtClean="0">
                <a:latin typeface="+mj-lt"/>
              </a:rPr>
              <a:t>του «ασφαλή λιμένα»</a:t>
            </a:r>
            <a:r>
              <a:rPr lang="en-US" dirty="0" smtClean="0">
                <a:latin typeface="+mj-lt"/>
              </a:rPr>
              <a:t>.</a:t>
            </a:r>
            <a:endParaRPr lang="el-GR" dirty="0" smtClean="0">
              <a:latin typeface="+mj-lt"/>
            </a:endParaRPr>
          </a:p>
          <a:p>
            <a:endParaRPr lang="el-GR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/>
          <a:lstStyle/>
          <a:p>
            <a:pPr algn="ctr"/>
            <a:r>
              <a:rPr lang="el-GR" dirty="0" smtClean="0"/>
              <a:t>Επίλογος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484784"/>
            <a:ext cx="9046840" cy="5256584"/>
          </a:xfrm>
        </p:spPr>
        <p:txBody>
          <a:bodyPr>
            <a:normAutofit lnSpcReduction="10000"/>
          </a:bodyPr>
          <a:lstStyle/>
          <a:p>
            <a:r>
              <a:rPr lang="el-GR" dirty="0" smtClean="0">
                <a:latin typeface="+mj-lt"/>
              </a:rPr>
              <a:t>Σε ποιό βαθμό θα έπρεπε να επιτρέπεται η διατήρηση των δεδομένων του καταναλωτή από τις επιχειρήσεις;</a:t>
            </a:r>
            <a:endParaRPr lang="en-US" dirty="0" smtClean="0">
              <a:latin typeface="+mj-lt"/>
            </a:endParaRPr>
          </a:p>
          <a:p>
            <a:endParaRPr lang="el-GR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Τελικά, πόσο εφικτό είναι να πιστεύουμε πως μπορεί να υπάρξει απόλυτη διασφάλιση δεδομένων; </a:t>
            </a:r>
            <a:endParaRPr lang="en-US" dirty="0" smtClean="0">
              <a:latin typeface="+mj-lt"/>
            </a:endParaRPr>
          </a:p>
          <a:p>
            <a:endParaRPr lang="el-GR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Κάτω από ποιές συνθήκες και μέχρι ποιό βαθμό θα έπρεπε να επιτρέπεται η εισβολή στην προσωπική ζωή του καταναλωτή;</a:t>
            </a:r>
            <a:endParaRPr lang="en-US" dirty="0" smtClean="0">
              <a:latin typeface="+mj-lt"/>
            </a:endParaRPr>
          </a:p>
          <a:p>
            <a:endParaRPr lang="el-GR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Κατά πόσο καταπατούνται τα δικαιώματα των καταναλωτών μέσω της επεξεργασίας των δεδομένων τους από τους διάφορους οργανισμούς;</a:t>
            </a:r>
            <a:endParaRPr lang="el-GR" dirty="0">
              <a:latin typeface="+mj-lt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Ροή">
  <a:themeElements>
    <a:clrScheme name="Ροή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Ροή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Ροή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1137</TotalTime>
  <Words>415</Words>
  <Application>Microsoft Office PowerPoint</Application>
  <PresentationFormat>Προβολή στην οθόνη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Ροή</vt:lpstr>
      <vt:lpstr>Θέματα Ηθικής στα Πληροφοριακά Συστήματα</vt:lpstr>
      <vt:lpstr>Τι Είναι τα Πληροφοριακά Συστήματα</vt:lpstr>
      <vt:lpstr>Χρήση Πληροφοριακών Συστημάτων/ Προτερήματα</vt:lpstr>
      <vt:lpstr>Κίνδυνοι Χρήσης Πληροφοριακών Συστημάτων</vt:lpstr>
      <vt:lpstr>Μέτρα Ασφαλείας Κατά Απειλών</vt:lpstr>
      <vt:lpstr>Η Ηθική του Θέματος</vt:lpstr>
      <vt:lpstr>Δεοντολογία και Επαγγελματικοί Κώδικες</vt:lpstr>
      <vt:lpstr>Ευρωπαϊκές Οδηγίες Προστασίας Δεδομένων </vt:lpstr>
      <vt:lpstr>Επίλογος</vt:lpstr>
      <vt:lpstr>Βιβλιογραφία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Θέματα Ηθικής στα Πληροφοριακά Συστήματα</dc:title>
  <dc:creator>Γιάννης</dc:creator>
  <cp:lastModifiedBy>Γιάννης</cp:lastModifiedBy>
  <cp:revision>112</cp:revision>
  <dcterms:created xsi:type="dcterms:W3CDTF">2017-03-02T12:06:22Z</dcterms:created>
  <dcterms:modified xsi:type="dcterms:W3CDTF">2017-03-07T15:31:05Z</dcterms:modified>
</cp:coreProperties>
</file>